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7" r:id="rId1"/>
  </p:sldMasterIdLst>
  <p:notesMasterIdLst>
    <p:notesMasterId r:id="rId20"/>
  </p:notesMasterIdLst>
  <p:sldIdLst>
    <p:sldId id="256" r:id="rId2"/>
    <p:sldId id="257" r:id="rId3"/>
    <p:sldId id="276" r:id="rId4"/>
    <p:sldId id="277" r:id="rId5"/>
    <p:sldId id="278" r:id="rId6"/>
    <p:sldId id="268" r:id="rId7"/>
    <p:sldId id="273" r:id="rId8"/>
    <p:sldId id="274" r:id="rId9"/>
    <p:sldId id="269" r:id="rId10"/>
    <p:sldId id="275" r:id="rId11"/>
    <p:sldId id="270" r:id="rId12"/>
    <p:sldId id="282" r:id="rId13"/>
    <p:sldId id="279" r:id="rId14"/>
    <p:sldId id="280" r:id="rId15"/>
    <p:sldId id="266" r:id="rId16"/>
    <p:sldId id="283" r:id="rId17"/>
    <p:sldId id="267" r:id="rId18"/>
    <p:sldId id="281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7E7277"/>
    <a:srgbClr val="080808"/>
    <a:srgbClr val="C0C0C0"/>
    <a:srgbClr val="95A39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3" autoAdjust="0"/>
    <p:restoredTop sz="94660"/>
  </p:normalViewPr>
  <p:slideViewPr>
    <p:cSldViewPr>
      <p:cViewPr varScale="1">
        <p:scale>
          <a:sx n="73" d="100"/>
          <a:sy n="73" d="100"/>
        </p:scale>
        <p:origin x="-130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FB93620-7714-4EDA-97C9-05E4ADB76086}" type="datetimeFigureOut">
              <a:rPr lang="en-US"/>
              <a:pPr>
                <a:defRPr/>
              </a:pPr>
              <a:t>1/21/2014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308CD8F-7C32-4A28-8CCF-5BF10FE128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11BE9A1-93A6-4506-9E6D-CAA7469B0FF0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BCD172D-8B5D-4E63-9016-0DAAEEE52322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0CF1ACB-40D8-498E-AB66-D92493F6168A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35830CF-ECA9-45DF-B245-548AFA331D2C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385AC71-0EE0-46F1-9394-80C735F60956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83A6091-EF1A-4CC7-A218-553D3F26F572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801B02B-61E1-4BA0-A8C2-74EACED2C949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C06A54E-E2AF-4F10-8815-58CFA12CA096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9721BC2-E698-43B1-A484-03FC811DDF05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51BC8AE-563D-4DF2-9D7E-00C42CB31D62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78EE233-2F91-43C2-A7B8-B3ED94C6D2AD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571D106-B0A3-4003-85C6-FB20FD8E2E7B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86B2BAC-B23D-4D8E-8461-160538F8AE07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CCBC094-60FE-4AE4-B1AF-FE5380A7A5F3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76E4940-57EB-4FF7-8D75-B1A2BD514CA0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802D4AB-E8CD-45E9-940C-780FF248E1F5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6553F5B-6F93-4F3D-B9A9-64286EDB3A8D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194356B-20D9-432F-9F0D-A9F39B231E69}" type="datetimeFigureOut">
              <a:rPr/>
              <a:pPr>
                <a:defRPr/>
              </a:pPr>
              <a:t>1/20/2014</a:t>
            </a:fld>
            <a:endParaRPr/>
          </a:p>
        </p:txBody>
      </p:sp>
      <p:sp>
        <p:nvSpPr>
          <p:cNvPr id="7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/>
          </a:p>
        </p:txBody>
      </p:sp>
      <p:sp>
        <p:nvSpPr>
          <p:cNvPr id="8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134C60F2-23BA-4B0B-AA6E-750EC17B836A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35785-DD7A-45D6-8BDA-C944254A553A}" type="datetimeFigureOut">
              <a:rPr lang="en-US"/>
              <a:pPr>
                <a:defRPr/>
              </a:pPr>
              <a:t>1/21/2014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393F4-43F3-4FF6-8C1D-074444E56D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D7A2F46-820E-43E0-93DF-113035379A43}" type="datetimeFigureOut">
              <a:rPr lang="en-US"/>
              <a:pPr>
                <a:defRPr/>
              </a:pPr>
              <a:t>1/21/2014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6099C0B7-DBBC-4487-B8C7-7C6CC03513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0EFDF-4159-46CF-8B42-6701AD090144}" type="datetimeFigureOut">
              <a:rPr lang="en-US"/>
              <a:pPr>
                <a:defRPr/>
              </a:pPr>
              <a:t>1/21/2014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BE8E4-F682-481D-B8DB-2D3DF1BF41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130F4F74-C233-4CBB-8E91-A6151E7357F2}" type="datetimeFigureOut">
              <a:rPr lang="en-US"/>
              <a:pPr>
                <a:defRPr/>
              </a:pPr>
              <a:t>1/21/2014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B528D37-5C8D-4862-A0EF-B5BAF2E553A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A10284-A114-4D57-9994-2398193C3EB8}" type="datetimeFigureOut">
              <a:rPr lang="en-US"/>
              <a:pPr>
                <a:defRPr/>
              </a:pPr>
              <a:t>1/21/2014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73348-17C9-401D-B4EE-318ED1315C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BC9D4E-CF57-45DD-B7A3-093C5466CA88}" type="datetimeFigureOut">
              <a:rPr lang="en-US"/>
              <a:pPr>
                <a:defRPr/>
              </a:pPr>
              <a:t>1/21/2014</a:t>
            </a:fld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34EFE-60AD-4A87-894E-524AB13878D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CB67C-5F37-4FD5-A0A7-D3D4F016960B}" type="datetimeFigureOut">
              <a:rPr lang="en-US"/>
              <a:pPr>
                <a:defRPr/>
              </a:pPr>
              <a:t>1/21/2014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09CF07-3F83-4752-9227-A763911167B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74735-C123-4385-81BC-32C2BEB7B1C5}" type="datetimeFigureOut">
              <a:rPr lang="en-US"/>
              <a:pPr>
                <a:defRPr/>
              </a:pPr>
              <a:t>1/21/2014</a:t>
            </a:fld>
            <a:endParaRPr lang="en-US" dirty="0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6DC32-0878-4F40-8F86-8D3CD48D94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C7640-7430-4E72-9D2B-32C03F287E7F}" type="datetimeFigureOut">
              <a:rPr lang="en-US"/>
              <a:pPr>
                <a:defRPr/>
              </a:pPr>
              <a:t>1/21/2014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84F1D-CD66-4F98-B80F-C73ED2CF2C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A102882-589D-4240-A899-712809B6ED34}" type="datetimeFigureOut">
              <a:rPr lang="en-US"/>
              <a:pPr>
                <a:defRPr/>
              </a:pPr>
              <a:t>1/21/2014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3D84950-B296-4C83-B11E-7858B7693F8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0" name="Text Placeholder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6B860808-8069-40A1-AFC9-BC07A49D280A}" type="datetimeFigureOut">
              <a:rPr lang="en-US"/>
              <a:pPr>
                <a:defRPr/>
              </a:pPr>
              <a:t>1/21/2014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ABA07F19-A1D8-4FFF-8BAB-C8FD6714AC4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73" r:id="rId2"/>
    <p:sldLayoutId id="2147483981" r:id="rId3"/>
    <p:sldLayoutId id="2147483974" r:id="rId4"/>
    <p:sldLayoutId id="2147483975" r:id="rId5"/>
    <p:sldLayoutId id="2147483976" r:id="rId6"/>
    <p:sldLayoutId id="2147483977" r:id="rId7"/>
    <p:sldLayoutId id="2147483978" r:id="rId8"/>
    <p:sldLayoutId id="2147483982" r:id="rId9"/>
    <p:sldLayoutId id="2147483979" r:id="rId10"/>
    <p:sldLayoutId id="214748398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google.com/imgres?imgurl=http://topazcambridge.com/topazblog/wp-content/uploads/2009/01/martin-luther-king.jpg&amp;imgrefurl=http://topazcambridge.com/topazblog/2009/01/14/martin-luther-king-day-2009/&amp;usg=__FR2QGsy2Blxm9lr8s1UYGIGTj2I=&amp;h=1166&amp;w=878&amp;sz=371&amp;hl=en&amp;start=16&amp;um=1&amp;tbnid=dvb033oINDjNGM:&amp;tbnh=150&amp;tbnw=113&amp;prev=/images?q=martin+luther+king+jr&amp;hl=en&amp;safe=active&amp;um=1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The Long Walk Home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6147" name="Subtitle 2"/>
          <p:cNvSpPr>
            <a:spLocks noGrp="1"/>
          </p:cNvSpPr>
          <p:nvPr>
            <p:ph type="subTitle" idx="1"/>
          </p:nvPr>
        </p:nvSpPr>
        <p:spPr>
          <a:xfrm>
            <a:off x="3354388" y="3540125"/>
            <a:ext cx="5114925" cy="1101725"/>
          </a:xfrm>
        </p:spPr>
        <p:txBody>
          <a:bodyPr/>
          <a:lstStyle/>
          <a:p>
            <a:pPr eaLnBrk="1" hangingPunct="1"/>
            <a:r>
              <a:rPr lang="en-US" smtClean="0"/>
              <a:t>Joao Fernandes</a:t>
            </a:r>
          </a:p>
          <a:p>
            <a:pPr eaLnBrk="1" hangingPunct="1"/>
            <a:r>
              <a:rPr lang="en-GB" smtClean="0"/>
              <a:t>&amp; Sandra Valdez</a:t>
            </a:r>
            <a:endParaRPr lang="en-US" smtClean="0"/>
          </a:p>
        </p:txBody>
      </p:sp>
      <p:pic>
        <p:nvPicPr>
          <p:cNvPr id="6148" name="Picture 3" descr="\\NorthStudents\Users\Students\FernandesJ\My Pictures\the long walk\long-walk-home-DVDcover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914400"/>
            <a:ext cx="3505200" cy="493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746125"/>
          </a:xfrm>
        </p:spPr>
        <p:txBody>
          <a:bodyPr/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Montgomery Bus Boycott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59375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A boycott is a way of protesting, </a:t>
            </a:r>
            <a:endParaRPr lang="en-US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 eaLnBrk="1" hangingPunct="1">
              <a:buFont typeface="Wingdings 2" pitchFamily="18" charset="2"/>
              <a:buNone/>
            </a:pP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by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not using a product or service in order to make a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change.</a:t>
            </a:r>
            <a:endParaRPr lang="en-US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/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The Montgomery bus boycott started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	when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Rosa Parks, got arrested for sitting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	at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“the white section of the bus.</a:t>
            </a:r>
          </a:p>
          <a:p>
            <a:pPr eaLnBrk="1" hangingPunct="1"/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Many African Americans were angry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	about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this…So in 1955 Martin Luther King Jr.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	stepped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up as a leader.</a:t>
            </a:r>
          </a:p>
          <a:p>
            <a:pPr eaLnBrk="1" hangingPunct="1"/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Blacks in Montgomery refused to ride the busses for a year.</a:t>
            </a:r>
          </a:p>
          <a:p>
            <a:pPr eaLnBrk="1" hangingPunct="1"/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The bus companies almost went broke because most of the passengers were black.</a:t>
            </a:r>
          </a:p>
          <a:p>
            <a:pPr eaLnBrk="1" hangingPunct="1"/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At the end bus companies allowed African  Americans to sit anywhere on the busses.</a:t>
            </a:r>
          </a:p>
          <a:p>
            <a:pPr eaLnBrk="1" hangingPunct="1">
              <a:buFont typeface="Wingdings 2" pitchFamily="18" charset="2"/>
              <a:buNone/>
            </a:pPr>
            <a:endParaRPr lang="en-US" sz="2000" dirty="0" smtClean="0">
              <a:solidFill>
                <a:srgbClr val="FFC000"/>
              </a:solidFill>
            </a:endParaRPr>
          </a:p>
        </p:txBody>
      </p:sp>
      <p:pic>
        <p:nvPicPr>
          <p:cNvPr id="15364" name="Picture 5" descr="http://users.ox.ac.uk/~chem0110/rosa_parks_bu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2057400"/>
            <a:ext cx="2938463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sosceles Triangle 4"/>
          <p:cNvSpPr/>
          <p:nvPr/>
        </p:nvSpPr>
        <p:spPr>
          <a:xfrm>
            <a:off x="838200" y="1828800"/>
            <a:ext cx="6477000" cy="3886200"/>
          </a:xfrm>
          <a:prstGeom prst="triangle">
            <a:avLst>
              <a:gd name="adj" fmla="val 7583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5400" dirty="0" smtClean="0">
                <a:solidFill>
                  <a:schemeClr val="bg2">
                    <a:lumMod val="50000"/>
                  </a:schemeClr>
                </a:solidFill>
              </a:rPr>
              <a:t>Plot map </a:t>
            </a:r>
            <a:endParaRPr lang="en-US" sz="5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638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2000" smtClean="0"/>
              <a:t>                                              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000" smtClean="0"/>
              <a:t>                                             </a:t>
            </a:r>
            <a:r>
              <a:rPr lang="en-US" sz="2000" b="1" smtClean="0"/>
              <a:t>Mirian Drives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000" smtClean="0"/>
              <a:t>                                </a:t>
            </a:r>
            <a:r>
              <a:rPr lang="en-US" sz="2000" b="1" smtClean="0"/>
              <a:t>Selma’s bus journey</a:t>
            </a:r>
            <a:r>
              <a:rPr lang="en-US" sz="2000" smtClean="0"/>
              <a:t>				</a:t>
            </a:r>
          </a:p>
          <a:p>
            <a:pPr lvl="1" eaLnBrk="1" hangingPunct="1">
              <a:buFont typeface="Wingdings 2" pitchFamily="18" charset="2"/>
              <a:buNone/>
            </a:pPr>
            <a:r>
              <a:rPr lang="en-US" sz="1700" b="1" smtClean="0"/>
              <a:t>                                                                             United front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000" b="1" smtClean="0"/>
              <a:t>                           Christmas Dinner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000" b="1" smtClean="0"/>
              <a:t>                 Mary Catherine’s gift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000" b="1" smtClean="0"/>
              <a:t>         Odessa Walks home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000" b="1" smtClean="0"/>
              <a:t>       Oak Park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000" b="1" smtClean="0"/>
              <a:t>   Rosa Park’s arrest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mtClean="0">
                <a:solidFill>
                  <a:srgbClr val="FFFF00"/>
                </a:solidFill>
              </a:rPr>
              <a:t>  EXPOSITON	                                RESOLUTION</a:t>
            </a:r>
            <a:endParaRPr lang="en-US" smtClean="0"/>
          </a:p>
          <a:p>
            <a:pPr eaLnBrk="1" hangingPunct="1">
              <a:buFont typeface="Wingdings 2" pitchFamily="18" charset="2"/>
              <a:buNone/>
            </a:pPr>
            <a:r>
              <a:rPr lang="en-US" smtClean="0">
                <a:solidFill>
                  <a:srgbClr val="FFFF00"/>
                </a:solidFill>
              </a:rPr>
              <a:t>			               </a:t>
            </a:r>
          </a:p>
        </p:txBody>
      </p:sp>
      <p:sp>
        <p:nvSpPr>
          <p:cNvPr id="6" name="Right Arrow 5"/>
          <p:cNvSpPr/>
          <p:nvPr/>
        </p:nvSpPr>
        <p:spPr>
          <a:xfrm rot="4185054">
            <a:off x="6236494" y="3083719"/>
            <a:ext cx="2362200" cy="484188"/>
          </a:xfrm>
          <a:prstGeom prst="rightArrow">
            <a:avLst>
              <a:gd name="adj1" fmla="val 67255"/>
              <a:gd name="adj2" fmla="val 889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rgbClr val="FFFF00"/>
                </a:solidFill>
              </a:rPr>
              <a:t>Falling action </a:t>
            </a:r>
          </a:p>
        </p:txBody>
      </p:sp>
      <p:sp>
        <p:nvSpPr>
          <p:cNvPr id="7" name="Right Arrow 6"/>
          <p:cNvSpPr/>
          <p:nvPr/>
        </p:nvSpPr>
        <p:spPr>
          <a:xfrm rot="19117427">
            <a:off x="706438" y="2516188"/>
            <a:ext cx="2954337" cy="485775"/>
          </a:xfrm>
          <a:prstGeom prst="rightArrow">
            <a:avLst>
              <a:gd name="adj1" fmla="val 83305"/>
              <a:gd name="adj2" fmla="val 1125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rgbClr val="FFFF00"/>
                </a:solidFill>
              </a:rPr>
              <a:t>Rising action</a:t>
            </a:r>
          </a:p>
        </p:txBody>
      </p:sp>
      <p:pic>
        <p:nvPicPr>
          <p:cNvPr id="32770" name="Picture 2" descr="http://www.teachwithmovies.org/guides/long-walk-home-DVDcov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228599"/>
            <a:ext cx="2286000" cy="23053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Character Map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600200" y="3886200"/>
            <a:ext cx="17526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Miriam Thompson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733800" y="2819400"/>
            <a:ext cx="2057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Odessa Cotter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228600" y="2895600"/>
            <a:ext cx="16764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Norman Thompson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1600200" y="5029200"/>
            <a:ext cx="23622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n-US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Mary Catherine and Sarah Thompson</a:t>
            </a:r>
          </a:p>
          <a:p>
            <a:pPr algn="ctr">
              <a:defRPr/>
            </a:pP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1828800" y="1828800"/>
            <a:ext cx="15240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Tunker Thompson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6477000" y="2743200"/>
            <a:ext cx="2057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Hebert Cotter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5791200" y="4191000"/>
            <a:ext cx="22860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Selma, Theodore and Franklin Cotter</a:t>
            </a:r>
          </a:p>
        </p:txBody>
      </p:sp>
      <p:cxnSp>
        <p:nvCxnSpPr>
          <p:cNvPr id="19" name="Straight Connector 18"/>
          <p:cNvCxnSpPr>
            <a:stCxn id="4" idx="3"/>
          </p:cNvCxnSpPr>
          <p:nvPr/>
        </p:nvCxnSpPr>
        <p:spPr>
          <a:xfrm flipV="1">
            <a:off x="3352800" y="3733800"/>
            <a:ext cx="609600" cy="533400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14" idx="1"/>
            <a:endCxn id="7" idx="3"/>
          </p:cNvCxnSpPr>
          <p:nvPr/>
        </p:nvCxnSpPr>
        <p:spPr>
          <a:xfrm rot="10800000" flipV="1">
            <a:off x="5791200" y="3200400"/>
            <a:ext cx="685800" cy="76200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14" idx="2"/>
            <a:endCxn id="17" idx="0"/>
          </p:cNvCxnSpPr>
          <p:nvPr/>
        </p:nvCxnSpPr>
        <p:spPr>
          <a:xfrm rot="5400000">
            <a:off x="6953250" y="3638550"/>
            <a:ext cx="533400" cy="571500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1" idx="3"/>
            <a:endCxn id="4" idx="0"/>
          </p:cNvCxnSpPr>
          <p:nvPr/>
        </p:nvCxnSpPr>
        <p:spPr>
          <a:xfrm>
            <a:off x="1905000" y="3276600"/>
            <a:ext cx="571500" cy="609600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11" idx="3"/>
            <a:endCxn id="13" idx="2"/>
          </p:cNvCxnSpPr>
          <p:nvPr/>
        </p:nvCxnSpPr>
        <p:spPr>
          <a:xfrm flipV="1">
            <a:off x="1905000" y="2743200"/>
            <a:ext cx="685800" cy="533400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endCxn id="12" idx="0"/>
          </p:cNvCxnSpPr>
          <p:nvPr/>
        </p:nvCxnSpPr>
        <p:spPr>
          <a:xfrm rot="16200000" flipH="1">
            <a:off x="2495550" y="4743450"/>
            <a:ext cx="457200" cy="114300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Characters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8435" name="Content Placeholder 4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72000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Odessa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Cotter</a:t>
            </a: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Tunker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Thompson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Norman Thompson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Miriam Thompson</a:t>
            </a:r>
          </a:p>
          <a:p>
            <a:r>
              <a:rPr lang="en-US" smtClean="0">
                <a:solidFill>
                  <a:schemeClr val="accent1">
                    <a:lumMod val="50000"/>
                  </a:schemeClr>
                </a:solidFill>
              </a:rPr>
              <a:t>Mary Catherine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Thompson</a:t>
            </a: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8436" name="Picture 6" descr="Z:\My Pictures\the long walk\001378_7[1].jpg"/>
          <p:cNvPicPr>
            <a:picLocks noChangeAspect="1" noChangeArrowheads="1"/>
          </p:cNvPicPr>
          <p:nvPr/>
        </p:nvPicPr>
        <p:blipFill>
          <a:blip r:embed="rId3" cstate="print"/>
          <a:srcRect t="2469" b="3704"/>
          <a:stretch>
            <a:fillRect/>
          </a:stretch>
        </p:blipFill>
        <p:spPr bwMode="auto">
          <a:xfrm>
            <a:off x="4724400" y="3200400"/>
            <a:ext cx="4114800" cy="2895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Odessa Cotter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72000"/>
          </a:xfrm>
        </p:spPr>
        <p:txBody>
          <a:bodyPr/>
          <a:lstStyle/>
          <a:p>
            <a:pPr eaLnBrk="1" hangingPunct="1">
              <a:defRPr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Odessa has a husband (Hebert),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	two sons(Theodore and Franklin)and a 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	daughter (Selma).</a:t>
            </a:r>
          </a:p>
          <a:p>
            <a:pPr eaLnBrk="1" hangingPunct="1">
              <a:defRPr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Odessa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is one of the maids at the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	Thompson house.</a:t>
            </a:r>
          </a:p>
          <a:p>
            <a:pPr eaLnBrk="1" hangingPunct="1">
              <a:buFont typeface="Wingdings 2" pitchFamily="18" charset="2"/>
              <a:buNone/>
              <a:defRPr/>
            </a:pPr>
            <a:endParaRPr lang="en-US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Odessa is… a hard worker, honest, strong, forgiving, understanding, determined, calm, thankful, hopeful  and kind.</a:t>
            </a:r>
          </a:p>
          <a:p>
            <a:pPr eaLnBrk="1" hangingPunct="1">
              <a:buFont typeface="Wingdings 2" pitchFamily="18" charset="2"/>
              <a:buNone/>
              <a:defRPr/>
            </a:pPr>
            <a:endParaRPr lang="en-US" sz="2000" dirty="0" smtClean="0"/>
          </a:p>
          <a:p>
            <a:pPr eaLnBrk="1" hangingPunct="1">
              <a:buFont typeface="Wingdings 2" pitchFamily="18" charset="2"/>
              <a:buNone/>
              <a:defRPr/>
            </a:pPr>
            <a:endParaRPr lang="en-US" sz="2000" dirty="0" smtClean="0"/>
          </a:p>
        </p:txBody>
      </p:sp>
      <p:pic>
        <p:nvPicPr>
          <p:cNvPr id="5" name="Picture 4" descr="050212-celebs-movie-mamas-whoopi-goldberg-long-walk-home.jpg"/>
          <p:cNvPicPr>
            <a:picLocks noChangeAspect="1"/>
          </p:cNvPicPr>
          <p:nvPr/>
        </p:nvPicPr>
        <p:blipFill>
          <a:blip r:embed="rId3" cstate="print"/>
          <a:srcRect l="22368" r="13158"/>
          <a:stretch>
            <a:fillRect/>
          </a:stretch>
        </p:blipFill>
        <p:spPr>
          <a:xfrm>
            <a:off x="5410200" y="1143000"/>
            <a:ext cx="3297098" cy="2876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600" dirty="0" smtClean="0">
                <a:solidFill>
                  <a:srgbClr val="FF00FF"/>
                </a:solidFill>
              </a:rPr>
              <a:t>Miriam Thompson </a:t>
            </a:r>
            <a:endParaRPr lang="en-US" sz="6600" dirty="0">
              <a:solidFill>
                <a:srgbClr val="FF00FF"/>
              </a:solidFill>
            </a:endParaRP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Miriam found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out that Odessa was walking to work at Miriam’s house to take care of the girl, so Miriam decided to pick up Odessa and bring her to work.</a:t>
            </a:r>
          </a:p>
          <a:p>
            <a:pPr eaLnBrk="1" hangingPunct="1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Miriam also wanted to help Odessa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eaLnBrk="1" hangingPunct="1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Stands with Odessa in the protest line.</a:t>
            </a: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/>
            <a:endParaRPr lang="en-US" dirty="0" smtClean="0"/>
          </a:p>
        </p:txBody>
      </p:sp>
      <p:pic>
        <p:nvPicPr>
          <p:cNvPr id="5" name="Picture 4" descr="mqdefault.jpg"/>
          <p:cNvPicPr>
            <a:picLocks noChangeAspect="1"/>
          </p:cNvPicPr>
          <p:nvPr/>
        </p:nvPicPr>
        <p:blipFill>
          <a:blip r:embed="rId3" cstate="print"/>
          <a:srcRect l="20000"/>
          <a:stretch>
            <a:fillRect/>
          </a:stretch>
        </p:blipFill>
        <p:spPr>
          <a:xfrm>
            <a:off x="4800600" y="4219575"/>
            <a:ext cx="3048000" cy="214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Mary Catherine Thompson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1609725"/>
            <a:ext cx="5105400" cy="4846638"/>
          </a:xfrm>
        </p:spPr>
        <p:txBody>
          <a:bodyPr/>
          <a:lstStyle/>
          <a:p>
            <a:r>
              <a:rPr lang="en-US" dirty="0" smtClean="0"/>
              <a:t>Miriam’s daughter who watches her mother’s changing as the story progresses.</a:t>
            </a:r>
          </a:p>
          <a:p>
            <a:r>
              <a:rPr lang="en-US" dirty="0" smtClean="0"/>
              <a:t>She is the narrator of the story.</a:t>
            </a:r>
            <a:endParaRPr lang="en-US" dirty="0"/>
          </a:p>
        </p:txBody>
      </p:sp>
      <p:pic>
        <p:nvPicPr>
          <p:cNvPr id="5" name="Picture 4" descr="catherine.jpg"/>
          <p:cNvPicPr>
            <a:picLocks noChangeAspect="1"/>
          </p:cNvPicPr>
          <p:nvPr/>
        </p:nvPicPr>
        <p:blipFill>
          <a:blip r:embed="rId2" cstate="print"/>
          <a:srcRect l="4183" t="8425" r="69326"/>
          <a:stretch>
            <a:fillRect/>
          </a:stretch>
        </p:blipFill>
        <p:spPr>
          <a:xfrm>
            <a:off x="381000" y="1752600"/>
            <a:ext cx="1981200" cy="453382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0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Norman</a:t>
            </a:r>
            <a:r>
              <a:rPr lang="en-US" sz="40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endParaRPr lang="en-US" dirty="0"/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7239000" cy="4846638"/>
          </a:xfrm>
          <a:ln>
            <a:solidFill>
              <a:schemeClr val="bg1"/>
            </a:solidFill>
          </a:ln>
        </p:spPr>
        <p:txBody>
          <a:bodyPr/>
          <a:lstStyle/>
          <a:p>
            <a:pPr eaLnBrk="1" hangingPunct="1"/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Miriam’s husband and Mary Catherin’s father.</a:t>
            </a:r>
          </a:p>
          <a:p>
            <a:pPr eaLnBrk="1" hangingPunct="1"/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A business man who allows social pressure to control </a:t>
            </a:r>
          </a:p>
          <a:p>
            <a:pPr eaLnBrk="1" hangingPunct="1"/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Although Odessa had worked for him many years he had never had a conversation with her.</a:t>
            </a:r>
            <a:endParaRPr lang="en-US" sz="2000" b="1" dirty="0" smtClean="0">
              <a:solidFill>
                <a:schemeClr val="accent1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5" name="Picture 4" descr="images.jpg"/>
          <p:cNvPicPr>
            <a:picLocks noChangeAspect="1"/>
          </p:cNvPicPr>
          <p:nvPr/>
        </p:nvPicPr>
        <p:blipFill>
          <a:blip r:embed="rId3" cstate="print"/>
          <a:srcRect l="50667" r="20000" b="22857"/>
          <a:stretch>
            <a:fillRect/>
          </a:stretch>
        </p:blipFill>
        <p:spPr>
          <a:xfrm>
            <a:off x="4038600" y="3699163"/>
            <a:ext cx="1828800" cy="26933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Tunker Thompson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eaLnBrk="1" hangingPunct="1">
              <a:defRPr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He is a businessman and </a:t>
            </a:r>
            <a:endParaRPr lang="en-US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endParaRPr lang="en-US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Tunker is…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racist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en-US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en-US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Quotes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: “If she rather walk bleed the soles </a:t>
            </a:r>
            <a:endParaRPr lang="en-US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of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her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feet…until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she begs to ride that bus”.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   </a:t>
            </a:r>
            <a:endParaRPr lang="en-US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	“They’ll ask for more and do less”</a:t>
            </a:r>
          </a:p>
          <a:p>
            <a:pPr algn="ctr" eaLnBrk="1" hangingPunct="1">
              <a:buFont typeface="Wingdings 2" pitchFamily="18" charset="2"/>
              <a:buNone/>
              <a:defRPr/>
            </a:pPr>
            <a:r>
              <a:rPr lang="en-US" sz="2000" dirty="0" smtClean="0">
                <a:solidFill>
                  <a:srgbClr val="0070C0"/>
                </a:solidFill>
              </a:rPr>
              <a:t>     	</a:t>
            </a:r>
          </a:p>
          <a:p>
            <a:pPr eaLnBrk="1" hangingPunct="1">
              <a:defRPr/>
            </a:pPr>
            <a:endParaRPr lang="en-US" dirty="0" smtClean="0"/>
          </a:p>
        </p:txBody>
      </p:sp>
      <p:pic>
        <p:nvPicPr>
          <p:cNvPr id="21508" name="Picture 4" descr="Z:\My Pictures\the long walk\826-25394[1].gif"/>
          <p:cNvPicPr>
            <a:picLocks noChangeAspect="1" noChangeArrowheads="1"/>
          </p:cNvPicPr>
          <p:nvPr/>
        </p:nvPicPr>
        <p:blipFill>
          <a:blip r:embed="rId3" cstate="print"/>
          <a:srcRect l="7477" r="15265"/>
          <a:stretch>
            <a:fillRect/>
          </a:stretch>
        </p:blipFill>
        <p:spPr bwMode="auto">
          <a:xfrm>
            <a:off x="5562600" y="1600200"/>
            <a:ext cx="2362200" cy="2295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Setting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Martin Luther King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Jr</a:t>
            </a: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Montgomery Bus Boycott</a:t>
            </a:r>
          </a:p>
          <a:p>
            <a:pPr eaLnBrk="1" hangingPunct="1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Jim Crow Laws</a:t>
            </a:r>
          </a:p>
          <a:p>
            <a:pPr eaLnBrk="1" hangingPunct="1"/>
            <a:endParaRPr lang="en-US" dirty="0" smtClean="0"/>
          </a:p>
        </p:txBody>
      </p:sp>
      <p:pic>
        <p:nvPicPr>
          <p:cNvPr id="7172" name="Picture 2" descr="\\NorthStudents\Users\Students\FernandesJ\My Pictures\the long walk\alabama-map[1]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2667000"/>
            <a:ext cx="2438400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8" descr="http://home.att.net/~reniqua/bus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3733800"/>
            <a:ext cx="2438400" cy="249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12" descr="http://history.jaybriar.com/civilrights/images/park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05600" y="685800"/>
            <a:ext cx="1600200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16" descr="http://t0.gstatic.com/images?q=tbn:dvb033oINDjNGM:http://topazcambridge.com/topazblog/wp-content/uploads/2009/01/martin-luther-king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14800" y="3962400"/>
            <a:ext cx="1685925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Jim Crow Laws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8195" name="Content Placeholder 9"/>
          <p:cNvSpPr>
            <a:spLocks noGrp="1"/>
          </p:cNvSpPr>
          <p:nvPr>
            <p:ph idx="1"/>
          </p:nvPr>
        </p:nvSpPr>
        <p:spPr>
          <a:xfrm>
            <a:off x="457200" y="1882775"/>
            <a:ext cx="7620000" cy="4572000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Jim Crow Laws were laws that enforced segregation. These laws existed from 1877 to the mid -1960’s. Although these laws were more enforced in the south… They ended up changing all aspects of life.</a:t>
            </a:r>
          </a:p>
        </p:txBody>
      </p:sp>
      <p:pic>
        <p:nvPicPr>
          <p:cNvPr id="8196" name="Picture 9" descr="http://www.swisseduc.ch/english/jim_crow/icons/drink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3962400"/>
            <a:ext cx="3962400" cy="257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89098" y="228600"/>
            <a:ext cx="3429000" cy="609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Jim crow laws</a:t>
            </a:r>
            <a:endParaRPr lang="en-US" dirty="0"/>
          </a:p>
        </p:txBody>
      </p:sp>
      <p:sp>
        <p:nvSpPr>
          <p:cNvPr id="14339" name="Text Placeholder 5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4250" cy="685800"/>
          </a:xfrm>
          <a:solidFill>
            <a:schemeClr val="accent1">
              <a:alpha val="14902"/>
            </a:schemeClr>
          </a:solidFill>
        </p:spPr>
        <p:txBody>
          <a:bodyPr>
            <a:normAutofit lnSpcReduction="10000"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800" dirty="0" smtClean="0">
                <a:solidFill>
                  <a:schemeClr val="accent1">
                    <a:lumMod val="50000"/>
                  </a:schemeClr>
                </a:solidFill>
              </a:rPr>
              <a:t>A </a:t>
            </a:r>
            <a:r>
              <a:rPr lang="en-US" sz="4800" dirty="0" smtClean="0">
                <a:solidFill>
                  <a:schemeClr val="accent1">
                    <a:lumMod val="50000"/>
                  </a:schemeClr>
                </a:solidFill>
              </a:rPr>
              <a:t>“</a:t>
            </a:r>
            <a:r>
              <a:rPr lang="en-US" sz="4800" dirty="0" smtClean="0">
                <a:solidFill>
                  <a:schemeClr val="accent1">
                    <a:lumMod val="50000"/>
                  </a:schemeClr>
                </a:solidFill>
              </a:rPr>
              <a:t>White </a:t>
            </a:r>
            <a:r>
              <a:rPr lang="en-US" sz="4800" dirty="0" smtClean="0">
                <a:solidFill>
                  <a:schemeClr val="accent1">
                    <a:lumMod val="50000"/>
                  </a:schemeClr>
                </a:solidFill>
              </a:rPr>
              <a:t>Classroom</a:t>
            </a:r>
            <a:r>
              <a:rPr lang="en-US" sz="4800" dirty="0" smtClean="0">
                <a:solidFill>
                  <a:schemeClr val="accent1">
                    <a:lumMod val="50000"/>
                  </a:schemeClr>
                </a:solidFill>
              </a:rPr>
              <a:t>”</a:t>
            </a:r>
            <a:endParaRPr lang="en-US" sz="48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4340" name="Picture 5" descr="http://students.spsu.edu/aarmstr2/home-feature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14798" b="14798"/>
          <a:stretch>
            <a:fillRect/>
          </a:stretch>
        </p:blipFill>
        <p:spPr>
          <a:xfrm>
            <a:off x="1752600" y="914400"/>
            <a:ext cx="5643563" cy="42227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228600"/>
            <a:ext cx="3429000" cy="6858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Jim crow laws</a:t>
            </a:r>
            <a:endParaRPr lang="en-US" dirty="0"/>
          </a:p>
        </p:txBody>
      </p:sp>
      <p:sp>
        <p:nvSpPr>
          <p:cNvPr id="15363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4250" cy="685800"/>
          </a:xfrm>
          <a:solidFill>
            <a:schemeClr val="accent1">
              <a:alpha val="14902"/>
            </a:schemeClr>
          </a:solidFill>
        </p:spPr>
        <p:txBody>
          <a:bodyPr>
            <a:normAutofit lnSpcReduction="10000"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800" dirty="0" smtClean="0">
                <a:solidFill>
                  <a:schemeClr val="accent1">
                    <a:lumMod val="50000"/>
                  </a:schemeClr>
                </a:solidFill>
              </a:rPr>
              <a:t>A “Black Classroom</a:t>
            </a:r>
            <a:r>
              <a:rPr lang="en-US" sz="4800" dirty="0" smtClean="0">
                <a:solidFill>
                  <a:schemeClr val="accent1">
                    <a:lumMod val="50000"/>
                  </a:schemeClr>
                </a:solidFill>
              </a:rPr>
              <a:t>”</a:t>
            </a:r>
            <a:endParaRPr lang="en-US" sz="48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5364" name="Picture 7" descr="http://students.spsu.edu/aarmstr2/home-feature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14503" b="14503"/>
          <a:stretch>
            <a:fillRect/>
          </a:stretch>
        </p:blipFill>
        <p:spPr>
          <a:xfrm>
            <a:off x="1752600" y="990600"/>
            <a:ext cx="5807075" cy="43434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dirty="0" smtClean="0"/>
              <a:t>Civil rights movement</a:t>
            </a:r>
            <a:endParaRPr lang="en-US" sz="4800" dirty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  Civil rights stared by a black woman name ROSA PARKS. In 1955 she got on a bus and she refused to give up he seat to a white man.</a:t>
            </a:r>
          </a:p>
          <a:p>
            <a:pPr eaLnBrk="1" hangingPunct="1"/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   Martin Luther King became the leader of the bus boycott.</a:t>
            </a:r>
          </a:p>
          <a:p>
            <a:pPr eaLnBrk="1" hangingPunct="1"/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    In 1964 the civil rights law gave all Americans equal rights like educations, employments and the use of Public places.</a:t>
            </a:r>
          </a:p>
        </p:txBody>
      </p:sp>
      <p:pic>
        <p:nvPicPr>
          <p:cNvPr id="31746" name="Picture 2" descr="http://xoxo123.files.wordpress.com/2009/02/civil_rights_movement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4267200"/>
            <a:ext cx="3200400" cy="22053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48" name="Picture 4" descr="http://www.mindfully.org/Reform/2005/Rosa-Parks-92-24oct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4267200"/>
            <a:ext cx="3110468" cy="22955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Martin Luther King Jr.</a:t>
            </a: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304800" y="1882775"/>
            <a:ext cx="8382000" cy="4746625"/>
          </a:xfrm>
        </p:spPr>
        <p:txBody>
          <a:bodyPr/>
          <a:lstStyle/>
          <a:p>
            <a:pPr eaLnBrk="1" hangingPunct="1">
              <a:defRPr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Born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:  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January15 ,1929 in Atlanta, Georgia.</a:t>
            </a:r>
          </a:p>
          <a:p>
            <a:pPr eaLnBrk="1" hangingPunct="1">
              <a:defRPr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Experience:  From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an early age King knew what segregation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was </a:t>
            </a:r>
          </a:p>
          <a:p>
            <a:pPr lvl="1" eaLnBrk="1" hangingPunct="1">
              <a:buNone/>
              <a:defRPr/>
            </a:pPr>
            <a:r>
              <a:rPr lang="en-US" sz="1700" dirty="0" smtClean="0">
                <a:solidFill>
                  <a:schemeClr val="accent1">
                    <a:lumMod val="50000"/>
                  </a:schemeClr>
                </a:solidFill>
              </a:rPr>
              <a:t>and </a:t>
            </a:r>
            <a:r>
              <a:rPr lang="en-US" sz="1700" dirty="0" smtClean="0">
                <a:solidFill>
                  <a:schemeClr val="accent1">
                    <a:lumMod val="50000"/>
                  </a:schemeClr>
                </a:solidFill>
              </a:rPr>
              <a:t>what it meant.</a:t>
            </a:r>
          </a:p>
          <a:p>
            <a:pPr eaLnBrk="1" hangingPunct="1">
              <a:defRPr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He loved to study…so he went to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	College.</a:t>
            </a:r>
          </a:p>
          <a:p>
            <a:pPr eaLnBrk="1" hangingPunct="1">
              <a:defRPr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Civil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rights:  After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college he began to fight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	Segregation, but he didn’t believe in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	Violence.</a:t>
            </a:r>
          </a:p>
          <a:p>
            <a:pPr eaLnBrk="1" hangingPunct="1">
              <a:defRPr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In 1963 he became the leader of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	The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Civil Rights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M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ovement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eaLnBrk="1" hangingPunct="1">
              <a:defRPr/>
            </a:pPr>
            <a:endParaRPr lang="en-US" sz="2000" dirty="0" smtClean="0">
              <a:solidFill>
                <a:srgbClr val="9900FF"/>
              </a:solidFill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en-US" sz="2000" dirty="0" smtClean="0">
              <a:solidFill>
                <a:schemeClr val="tx2">
                  <a:lumMod val="50000"/>
                </a:schemeClr>
              </a:solidFill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en-US" sz="2000" dirty="0" smtClean="0">
              <a:solidFill>
                <a:srgbClr val="9900FF"/>
              </a:solidFill>
            </a:endParaRPr>
          </a:p>
          <a:p>
            <a:pPr eaLnBrk="1" hangingPunct="1">
              <a:defRPr/>
            </a:pPr>
            <a:endParaRPr lang="en-US" sz="2000" dirty="0" smtClean="0">
              <a:solidFill>
                <a:srgbClr val="9900FF"/>
              </a:solidFill>
            </a:endParaRPr>
          </a:p>
          <a:p>
            <a:pPr eaLnBrk="1" hangingPunct="1">
              <a:defRPr/>
            </a:pPr>
            <a:endParaRPr lang="en-US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2292" name="Picture 4" descr="http://www.fxbrowne.com/html/newsletters/January_2008/martin-luther-king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3657600"/>
            <a:ext cx="3260725" cy="2819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Martin Luther King Jr.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72000"/>
          </a:xfrm>
        </p:spPr>
        <p:txBody>
          <a:bodyPr/>
          <a:lstStyle/>
          <a:p>
            <a:pPr>
              <a:defRPr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Peace:  In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March 1963 Martin Luther king Jr. gave the still famous                   speech “I have a Dream”.</a:t>
            </a:r>
          </a:p>
          <a:p>
            <a:pPr>
              <a:defRPr/>
            </a:pP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In 1964 he won a Nobel Peace Prize.</a:t>
            </a:r>
          </a:p>
          <a:p>
            <a:pPr>
              <a:defRPr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Assassination:  Unfortunately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In April 4,1968 </a:t>
            </a:r>
          </a:p>
          <a:p>
            <a:pPr>
              <a:buFont typeface="Wingdings 2" pitchFamily="18" charset="2"/>
              <a:buNone/>
              <a:defRPr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Martin Luther king was assassinated.</a:t>
            </a:r>
          </a:p>
          <a:p>
            <a:pPr>
              <a:buFont typeface="Wingdings 2" pitchFamily="18" charset="2"/>
              <a:buNone/>
              <a:defRPr/>
            </a:pPr>
            <a:endParaRPr lang="en-US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buFont typeface="Wingdings 2" pitchFamily="18" charset="2"/>
              <a:buNone/>
              <a:defRPr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January15 is martin Luther king  day.</a:t>
            </a:r>
          </a:p>
          <a:p>
            <a:pPr algn="just">
              <a:buFont typeface="Wingdings 2" pitchFamily="18" charset="2"/>
              <a:buNone/>
              <a:defRPr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A national holiday… </a:t>
            </a:r>
          </a:p>
          <a:p>
            <a:pPr>
              <a:defRPr/>
            </a:pPr>
            <a:endParaRPr lang="en-US" sz="2000" dirty="0" smtClean="0">
              <a:solidFill>
                <a:srgbClr val="9900FF"/>
              </a:solidFill>
            </a:endParaRPr>
          </a:p>
          <a:p>
            <a:pPr>
              <a:buFont typeface="Wingdings 2" pitchFamily="18" charset="2"/>
              <a:buNone/>
              <a:defRPr/>
            </a:pPr>
            <a:r>
              <a:rPr lang="en-US" sz="2000" dirty="0" smtClean="0">
                <a:solidFill>
                  <a:srgbClr val="9900FF"/>
                </a:solidFill>
              </a:rPr>
              <a:t>                             </a:t>
            </a:r>
          </a:p>
          <a:p>
            <a:pPr>
              <a:buFont typeface="Wingdings 2" pitchFamily="18" charset="2"/>
              <a:buNone/>
              <a:defRPr/>
            </a:pPr>
            <a:r>
              <a:rPr lang="en-US" sz="2000" dirty="0" smtClean="0">
                <a:solidFill>
                  <a:srgbClr val="9900FF"/>
                </a:solidFill>
              </a:rPr>
              <a:t>                               </a:t>
            </a:r>
          </a:p>
          <a:p>
            <a:pPr>
              <a:buFont typeface="Wingdings 2" pitchFamily="18" charset="2"/>
              <a:buNone/>
              <a:defRPr/>
            </a:pPr>
            <a:r>
              <a:rPr lang="en-US" sz="2000" dirty="0" smtClean="0">
                <a:solidFill>
                  <a:srgbClr val="9900FF"/>
                </a:solidFill>
              </a:rPr>
              <a:t> </a:t>
            </a:r>
          </a:p>
          <a:p>
            <a:pPr>
              <a:buFont typeface="Wingdings 2" pitchFamily="18" charset="2"/>
              <a:buNone/>
              <a:defRPr/>
            </a:pPr>
            <a:endParaRPr lang="en-US" sz="2000" dirty="0" smtClean="0">
              <a:solidFill>
                <a:srgbClr val="9900FF"/>
              </a:solidFill>
            </a:endParaRPr>
          </a:p>
          <a:p>
            <a:pPr>
              <a:buFont typeface="Wingdings 2" pitchFamily="18" charset="2"/>
              <a:buNone/>
              <a:defRPr/>
            </a:pPr>
            <a:r>
              <a:rPr lang="en-US" sz="2000" dirty="0" smtClean="0"/>
              <a:t>                             </a:t>
            </a:r>
            <a:endParaRPr lang="en-US" sz="2000" dirty="0"/>
          </a:p>
        </p:txBody>
      </p:sp>
      <p:pic>
        <p:nvPicPr>
          <p:cNvPr id="13316" name="Picture 5" descr="http://blstb.msn.com/i/5E/84EC2B56D17A5E528D1AB371DA7EF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3733800"/>
            <a:ext cx="3751263" cy="266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dirty="0" smtClean="0"/>
              <a:t>Rosa parks</a:t>
            </a:r>
            <a:endParaRPr lang="en-US" sz="4800" dirty="0"/>
          </a:p>
        </p:txBody>
      </p:sp>
      <p:sp>
        <p:nvSpPr>
          <p:cNvPr id="1433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December 1955 Rosa Parks refused to give up her seat on bus to a white man.</a:t>
            </a:r>
          </a:p>
          <a:p>
            <a:pPr eaLnBrk="1" hangingPunct="1"/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She got arrested in MONTGOMERY,ALABAMA.</a:t>
            </a:r>
          </a:p>
          <a:p>
            <a:pPr eaLnBrk="1" hangingPunct="1"/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African America decided to protest.</a:t>
            </a:r>
          </a:p>
          <a:p>
            <a:pPr eaLnBrk="1" hangingPunct="1"/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Martin Luther King became the leader of the Civil Rights Moment.</a:t>
            </a:r>
          </a:p>
          <a:p>
            <a:pPr eaLnBrk="1" hangingPunct="1"/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Rosa Parks arrest stared to change a lot of thing.</a:t>
            </a:r>
          </a:p>
          <a:p>
            <a:pPr eaLnBrk="1" hangingPunct="1"/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In November 1956 the boycott ended in Victory for the African-American Community.</a:t>
            </a:r>
          </a:p>
        </p:txBody>
      </p:sp>
      <p:pic>
        <p:nvPicPr>
          <p:cNvPr id="45060" name="Picture 4" descr="rosa_parks.jpg Rosa Parks image by lovely1977_20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572000"/>
            <a:ext cx="3010036" cy="228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171</TotalTime>
  <Words>510</Words>
  <Application>Microsoft Office PowerPoint</Application>
  <PresentationFormat>On-screen Show (4:3)</PresentationFormat>
  <Paragraphs>139</Paragraphs>
  <Slides>18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Opulent</vt:lpstr>
      <vt:lpstr>The Long Walk Home</vt:lpstr>
      <vt:lpstr>Setting</vt:lpstr>
      <vt:lpstr>Jim Crow Laws</vt:lpstr>
      <vt:lpstr>Jim crow laws</vt:lpstr>
      <vt:lpstr>Jim crow laws</vt:lpstr>
      <vt:lpstr>Civil rights movement</vt:lpstr>
      <vt:lpstr>Martin Luther King Jr.</vt:lpstr>
      <vt:lpstr>Martin Luther King Jr.</vt:lpstr>
      <vt:lpstr>Rosa parks</vt:lpstr>
      <vt:lpstr>Montgomery Bus Boycott</vt:lpstr>
      <vt:lpstr>Plot map </vt:lpstr>
      <vt:lpstr>Character Map</vt:lpstr>
      <vt:lpstr>Characters</vt:lpstr>
      <vt:lpstr>Odessa Cotter</vt:lpstr>
      <vt:lpstr>Miriam Thompson </vt:lpstr>
      <vt:lpstr>Mary Catherine Thompson</vt:lpstr>
      <vt:lpstr>Norman </vt:lpstr>
      <vt:lpstr>Tunker Thompson</vt:lpstr>
    </vt:vector>
  </TitlesOfParts>
  <Company>Nashua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Long Walk Home</dc:title>
  <dc:creator>fernandesj</dc:creator>
  <cp:lastModifiedBy>lorettem</cp:lastModifiedBy>
  <cp:revision>31</cp:revision>
  <dcterms:created xsi:type="dcterms:W3CDTF">2009-10-30T17:48:49Z</dcterms:created>
  <dcterms:modified xsi:type="dcterms:W3CDTF">2014-01-22T00:57:21Z</dcterms:modified>
</cp:coreProperties>
</file>